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61" r:id="rId2"/>
    <p:sldId id="571" r:id="rId3"/>
    <p:sldId id="421" r:id="rId4"/>
    <p:sldId id="312" r:id="rId5"/>
    <p:sldId id="420" r:id="rId6"/>
    <p:sldId id="424" r:id="rId7"/>
    <p:sldId id="426" r:id="rId8"/>
    <p:sldId id="427" r:id="rId9"/>
    <p:sldId id="428" r:id="rId10"/>
    <p:sldId id="419" r:id="rId11"/>
    <p:sldId id="437" r:id="rId12"/>
    <p:sldId id="430" r:id="rId13"/>
    <p:sldId id="431" r:id="rId14"/>
    <p:sldId id="432" r:id="rId15"/>
    <p:sldId id="433" r:id="rId16"/>
    <p:sldId id="436" r:id="rId17"/>
    <p:sldId id="416" r:id="rId18"/>
    <p:sldId id="438" r:id="rId19"/>
    <p:sldId id="440" r:id="rId20"/>
    <p:sldId id="383" r:id="rId21"/>
    <p:sldId id="384" r:id="rId22"/>
    <p:sldId id="385" r:id="rId23"/>
    <p:sldId id="439" r:id="rId24"/>
    <p:sldId id="460" r:id="rId25"/>
    <p:sldId id="509" r:id="rId26"/>
    <p:sldId id="566" r:id="rId27"/>
    <p:sldId id="508" r:id="rId28"/>
    <p:sldId id="511" r:id="rId29"/>
    <p:sldId id="512" r:id="rId30"/>
    <p:sldId id="513" r:id="rId31"/>
    <p:sldId id="515" r:id="rId32"/>
    <p:sldId id="561" r:id="rId33"/>
    <p:sldId id="567" r:id="rId34"/>
    <p:sldId id="523" r:id="rId35"/>
    <p:sldId id="524" r:id="rId36"/>
    <p:sldId id="562" r:id="rId37"/>
    <p:sldId id="570" r:id="rId38"/>
    <p:sldId id="572" r:id="rId39"/>
    <p:sldId id="573" r:id="rId40"/>
    <p:sldId id="575" r:id="rId41"/>
    <p:sldId id="577" r:id="rId42"/>
    <p:sldId id="576" r:id="rId43"/>
    <p:sldId id="581" r:id="rId44"/>
    <p:sldId id="407" r:id="rId45"/>
    <p:sldId id="408" r:id="rId46"/>
    <p:sldId id="410" r:id="rId47"/>
    <p:sldId id="398" r:id="rId48"/>
    <p:sldId id="400" r:id="rId49"/>
    <p:sldId id="399" r:id="rId50"/>
    <p:sldId id="401" r:id="rId51"/>
    <p:sldId id="403" r:id="rId52"/>
    <p:sldId id="402" r:id="rId53"/>
    <p:sldId id="404" r:id="rId54"/>
    <p:sldId id="405" r:id="rId55"/>
    <p:sldId id="583" r:id="rId56"/>
    <p:sldId id="584" r:id="rId57"/>
    <p:sldId id="585" r:id="rId58"/>
    <p:sldId id="586" r:id="rId59"/>
    <p:sldId id="587" r:id="rId60"/>
    <p:sldId id="434" r:id="rId61"/>
    <p:sldId id="588" r:id="rId62"/>
    <p:sldId id="589" r:id="rId63"/>
    <p:sldId id="590" r:id="rId64"/>
    <p:sldId id="591" r:id="rId65"/>
    <p:sldId id="592" r:id="rId66"/>
    <p:sldId id="443" r:id="rId67"/>
    <p:sldId id="447" r:id="rId68"/>
    <p:sldId id="444" r:id="rId69"/>
    <p:sldId id="446" r:id="rId70"/>
    <p:sldId id="445" r:id="rId71"/>
    <p:sldId id="450" r:id="rId72"/>
    <p:sldId id="449" r:id="rId73"/>
    <p:sldId id="448" r:id="rId74"/>
    <p:sldId id="452" r:id="rId75"/>
    <p:sldId id="453" r:id="rId76"/>
    <p:sldId id="451" r:id="rId77"/>
    <p:sldId id="593" r:id="rId78"/>
    <p:sldId id="387" r:id="rId79"/>
    <p:sldId id="596" r:id="rId80"/>
    <p:sldId id="461" r:id="rId81"/>
    <p:sldId id="463" r:id="rId82"/>
    <p:sldId id="464" r:id="rId83"/>
    <p:sldId id="466" r:id="rId84"/>
    <p:sldId id="467" r:id="rId85"/>
    <p:sldId id="505" r:id="rId86"/>
    <p:sldId id="506" r:id="rId87"/>
    <p:sldId id="470" r:id="rId88"/>
    <p:sldId id="455" r:id="rId89"/>
    <p:sldId id="471" r:id="rId90"/>
    <p:sldId id="499" r:id="rId91"/>
    <p:sldId id="500" r:id="rId92"/>
    <p:sldId id="497" r:id="rId93"/>
    <p:sldId id="594" r:id="rId94"/>
    <p:sldId id="595" r:id="rId95"/>
    <p:sldId id="597" r:id="rId96"/>
    <p:sldId id="598" r:id="rId97"/>
    <p:sldId id="579" r:id="rId98"/>
    <p:sldId id="580" r:id="rId99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102"/>
    </p:embeddedFont>
    <p:embeddedFont>
      <p:font typeface="Calibri" panose="020F0502020204030204" pitchFamily="34" charset="0"/>
      <p:regular r:id="rId102"/>
      <p:bold r:id="rId102"/>
      <p:italic r:id="rId102"/>
      <p:boldItalic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Digital-7 Italic" panose="020B0604020202020204" charset="0"/>
      <p:italic r:id="rId107"/>
    </p:embeddedFont>
    <p:embeddedFont>
      <p:font typeface="MV Boli" panose="02000500030200090000" pitchFamily="2" charset="0"/>
      <p:regular r:id="rId108"/>
    </p:embeddedFont>
    <p:embeddedFont>
      <p:font typeface="Sarabun" panose="00000500000000000000" pitchFamily="2" charset="-34"/>
      <p:regular r:id="rId109"/>
      <p:bold r:id="rId110"/>
      <p:italic r:id="rId111"/>
      <p:boldItalic r:id="rId112"/>
    </p:embeddedFont>
    <p:embeddedFont>
      <p:font typeface="Titillium Web" panose="00000500000000000000" pitchFamily="2" charset="0"/>
      <p:regular r:id="rId113"/>
      <p:bold r:id="rId114"/>
      <p:italic r:id="rId115"/>
      <p:boldItalic r:id="rId116"/>
    </p:embeddedFont>
    <p:embeddedFont>
      <p:font typeface="Wingdings 2" panose="05020102010507070707" pitchFamily="18" charset="2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475E"/>
    <a:srgbClr val="677082"/>
    <a:srgbClr val="5A6D8F"/>
    <a:srgbClr val="ED7F00"/>
    <a:srgbClr val="FDFDF5"/>
    <a:srgbClr val="F6F6D9"/>
    <a:srgbClr val="BBB5D6"/>
    <a:srgbClr val="928ABD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5508" autoAdjust="0"/>
  </p:normalViewPr>
  <p:slideViewPr>
    <p:cSldViewPr snapToGrid="0">
      <p:cViewPr varScale="1">
        <p:scale>
          <a:sx n="138" d="100"/>
          <a:sy n="138" d="100"/>
        </p:scale>
        <p:origin x="70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693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NUL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06/10/2022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06/10/2022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40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3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2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2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17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0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6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45061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 err="1">
                <a:solidFill>
                  <a:srgbClr val="3B475E"/>
                </a:solidFill>
                <a:latin typeface="Sarabun" panose="00000500000000000000" pitchFamily="2" charset="-34"/>
              </a:rPr>
              <a:t>Olhão</a:t>
            </a:r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737" y="1208868"/>
            <a:ext cx="1954700" cy="2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674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222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4706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111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432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9779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9218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0991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8455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693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34721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61232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4845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4764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20251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2870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035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61393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152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569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8926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15720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4467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0827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90381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2687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291227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7891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8120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00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42587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CB28A7-FBB5-4726-BEE9-68B607A2DCE7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333727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0830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7444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52965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58276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845707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7396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38673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72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99171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819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52931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88590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612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2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9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559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2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View&gt;Master Views&gt;Slide Master then [</a:t>
            </a:r>
            <a:r>
              <a:rPr lang="en-US" sz="1600" dirty="0" err="1">
                <a:solidFill>
                  <a:srgbClr val="928ABD"/>
                </a:solidFill>
                <a:latin typeface="Sarabun" panose="00000500000000000000" pitchFamily="2" charset="-34"/>
              </a:rPr>
              <a:t>PgUp</a:t>
            </a: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] to edit title!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36756" y="4657725"/>
            <a:ext cx="292894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51006" y="3998742"/>
            <a:ext cx="852470" cy="1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2" r:id="rId3"/>
    <p:sldLayoutId id="2147483654" r:id="rId4"/>
    <p:sldLayoutId id="2147483655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 Language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Rich Park, Rodrigo Girão Serrão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AF6444-1327-80BF-EE6D-5A79274CF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247-5EAC-BD80-4CF6-3CA2B4545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38955"/>
            <a:ext cx="6092513" cy="30680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vec1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(≢⍥,≡+/⍥≢)</a:t>
            </a:r>
            <a:r>
              <a:rPr lang="en-GB" dirty="0">
                <a:latin typeface="APL385 Unicode" panose="020B0709000202000203" pitchFamily="49" charset="0"/>
              </a:rPr>
              <a:t> vec2</a:t>
            </a:r>
          </a:p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r>
              <a:rPr lang="en-GB" dirty="0"/>
              <a:t>Pre-process separately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x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⍉⍛(+.×)∘÷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DE131-0379-8C43-9BF7-84CD0C6BA6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38B95-5711-CDA4-602F-1C8B6BD97270}"/>
              </a:ext>
            </a:extLst>
          </p:cNvPr>
          <p:cNvSpPr txBox="1">
            <a:spLocks/>
          </p:cNvSpPr>
          <p:nvPr/>
        </p:nvSpPr>
        <p:spPr>
          <a:xfrm>
            <a:off x="323528" y="1009661"/>
            <a:ext cx="6092513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Function composition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0C31628-C955-38EC-F59D-73C6E674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</p:spPr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22386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95360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8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	</a:t>
            </a:r>
            <a:r>
              <a:rPr lang="en-GB" sz="3000" dirty="0">
                <a:solidFill>
                  <a:srgbClr val="3B475E"/>
                </a:solidFill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66A97F29-B838-4349-986F-EE58A09B6007}"/>
              </a:ext>
            </a:extLst>
          </p:cNvPr>
          <p:cNvSpPr/>
          <p:nvPr/>
        </p:nvSpPr>
        <p:spPr>
          <a:xfrm>
            <a:off x="2885936" y="1313087"/>
            <a:ext cx="2585950" cy="2604410"/>
          </a:xfrm>
          <a:prstGeom prst="noSmoking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7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ABCDE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FGHIJ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KLMNO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'⍨¨3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A364-F307-851C-1A38-58430753A336}"/>
              </a:ext>
            </a:extLst>
          </p:cNvPr>
          <p:cNvSpPr txBox="1"/>
          <p:nvPr/>
        </p:nvSpPr>
        <p:spPr>
          <a:xfrm>
            <a:off x="4634270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'⍴⍨⍴3 5⍴⎕A</a:t>
            </a: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kjkjk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'⍴∘⊂⍨⍴3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</p:spTree>
    <p:extLst>
      <p:ext uri="{BB962C8B-B14F-4D97-AF65-F5344CB8AC3E}">
        <p14:creationId xmlns:p14="http://schemas.microsoft.com/office/powerpoint/2010/main" val="40876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1 0 0 0 1 0 0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  <a:r>
              <a:rPr lang="en-GB" sz="2000" dirty="0" err="1">
                <a:latin typeface="APL385 Unicode" panose="020B0709000202000203" pitchFamily="49" charset="0"/>
              </a:rPr>
              <a:t>AbcdEfg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@{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⍨)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)←</a:t>
            </a:r>
            <a:r>
              <a:rPr lang="en-GB" sz="2000" dirty="0">
                <a:latin typeface="APL385 Unicode" panose="020B0709000202000203" pitchFamily="49" charset="0"/>
              </a:rPr>
              <a:t>'⎕'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1 0 0 0 1 0 0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  <a:r>
              <a:rPr lang="en-GB" sz="2600" dirty="0" err="1">
                <a:latin typeface="APL385 Unicode" panose="020B0709000202000203" pitchFamily="49" charset="0"/>
              </a:rPr>
              <a:t>AbcdEfg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@{⍺}⍵}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VALUE ERROR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mask{'⎕'@{⍺}⍵}data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         ∧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@(⍺⍨)⍵}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https://is.gd/MXvf9r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59785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 defTabSz="4481513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73135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∪'Mississippi'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latin typeface="APL385 Unicode" panose="020B0709000202000203" pitchFamily="49" charset="0"/>
              </a:rPr>
              <a:t>Misp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{↑⍵(≠⍵)}'Mississippi'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M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p </a:t>
            </a:r>
            <a:r>
              <a:rPr lang="en-US" sz="1800" dirty="0" err="1">
                <a:latin typeface="APL385 Unicode" panose="020B0709000202000203" pitchFamily="49" charset="0"/>
              </a:rPr>
              <a:t>p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1 1 1 0 0 0 0 0 1 0 0</a:t>
            </a:r>
            <a:endParaRPr lang="en-GB" sz="1800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90997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  <a:br>
              <a:rPr lang="en-GB" dirty="0"/>
            </a:br>
            <a:r>
              <a:rPr lang="en-GB" sz="1800" dirty="0"/>
              <a:t>a.k.a. nub-sieve</a:t>
            </a:r>
          </a:p>
        </p:txBody>
      </p:sp>
    </p:spTree>
    <p:extLst>
      <p:ext uri="{BB962C8B-B14F-4D97-AF65-F5344CB8AC3E}">
        <p14:creationId xmlns:p14="http://schemas.microsoft.com/office/powerpoint/2010/main" val="38448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AA3154-12B4-8C06-5038-F5495E792A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BAB3-2004-A6D5-5A5F-01D41FAAA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29E7-BC05-220E-F176-BE5557943F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33D15-BA65-A7BF-6557-BB06160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01CA6-F578-A2B1-46B9-32331410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82"/>
            <a:ext cx="9144000" cy="3295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07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6EE-8102-4763-8AAB-5EE4C0F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Why,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7937-4E32-45A1-B028-B8995E13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  <a:p>
            <a:pPr marL="0" indent="0" algn="ctr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/>
              <a:t>as</a:t>
            </a:r>
          </a:p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Sort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8E383-6CFB-4F30-87D1-6788BA5A70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0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Sort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Sort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1 1 3 4 5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2 4 1 3 5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[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2 4 1 3 5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latin typeface="APL385 Unicode" panose="020B0709000202000203" pitchFamily="49" charset="0"/>
              </a:rPr>
              <a:t>oeMss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7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3 1 4 5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1 1 1 0 1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1 1 1 0 1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Moss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8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C18-939A-567D-62E4-36AFEBA5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D692-5C66-4F5D-6305-68B7DCB3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</p:txBody>
      </p:sp>
    </p:spTree>
    <p:extLst>
      <p:ext uri="{BB962C8B-B14F-4D97-AF65-F5344CB8AC3E}">
        <p14:creationId xmlns:p14="http://schemas.microsoft.com/office/powerpoint/2010/main" val="76105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)/⍳⍴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7" name="66">
            <a:extLst>
              <a:ext uri="{FF2B5EF4-FFF2-40B4-BE49-F238E27FC236}">
                <a16:creationId xmlns:a16="http://schemas.microsoft.com/office/drawing/2014/main" id="{B20FA708-3BF2-4366-AED5-D49CD2E82FAA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1966</a:t>
            </a:r>
          </a:p>
        </p:txBody>
      </p:sp>
      <p:sp>
        <p:nvSpPr>
          <p:cNvPr id="8" name="60">
            <a:extLst>
              <a:ext uri="{FF2B5EF4-FFF2-40B4-BE49-F238E27FC236}">
                <a16:creationId xmlns:a16="http://schemas.microsoft.com/office/drawing/2014/main" id="{3AF9C7EE-58AA-4679-8110-CAEBBD11DB9E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r>
              <a:rPr lang="en-GB" sz="2000" cap="all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03">
            <a:extLst>
              <a:ext uri="{FF2B5EF4-FFF2-40B4-BE49-F238E27FC236}">
                <a16:creationId xmlns:a16="http://schemas.microsoft.com/office/drawing/2014/main" id="{A2D8C11A-204E-4148-8BD8-6DFE2978252B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83388"/>
              <a:gd name="adj2" fmla="val 13125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2003</a:t>
            </a:r>
          </a:p>
        </p:txBody>
      </p:sp>
      <p:sp>
        <p:nvSpPr>
          <p:cNvPr id="6" name="17">
            <a:extLst>
              <a:ext uri="{FF2B5EF4-FFF2-40B4-BE49-F238E27FC236}">
                <a16:creationId xmlns:a16="http://schemas.microsoft.com/office/drawing/2014/main" id="{3CB5D2C2-2DC5-4E48-A500-1E1E493DB824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137204"/>
              <a:gd name="adj2" fmla="val 607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1659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Selection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37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397008"/>
            <a:ext cx="12529393" cy="355539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DOMAIN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fruit[⍸select]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F1AFBDE-9255-4C43-9EAF-2536C7E75EB2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17.1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1F1B10-F7AD-4A0E-B53B-F2802E5D2008}"/>
              </a:ext>
            </a:extLst>
          </p:cNvPr>
          <p:cNvSpPr/>
          <p:nvPr/>
        </p:nvSpPr>
        <p:spPr>
          <a:xfrm>
            <a:off x="4797025" y="1940033"/>
            <a:ext cx="1350150" cy="941832"/>
          </a:xfrm>
          <a:prstGeom prst="wedgeEllipseCallout">
            <a:avLst>
              <a:gd name="adj1" fmla="val -99614"/>
              <a:gd name="adj2" fmla="val -131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1980</a:t>
            </a:r>
          </a:p>
        </p:txBody>
      </p:sp>
    </p:spTree>
    <p:extLst>
      <p:ext uri="{BB962C8B-B14F-4D97-AF65-F5344CB8AC3E}">
        <p14:creationId xmlns:p14="http://schemas.microsoft.com/office/powerpoint/2010/main" val="18116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Dyalog Webinars: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Language Features of version 18.0 in Depth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008C9-864C-2F08-9E27-395478C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91800"/>
            <a:ext cx="8236527" cy="463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4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4145D6A-D230-433F-AC48-1C60AAD0B235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18.0</a:t>
            </a:r>
          </a:p>
        </p:txBody>
      </p:sp>
    </p:spTree>
    <p:extLst>
      <p:ext uri="{BB962C8B-B14F-4D97-AF65-F5344CB8AC3E}">
        <p14:creationId xmlns:p14="http://schemas.microsoft.com/office/powerpoint/2010/main" val="267283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0993" cy="685535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it-IT" sz="2000" dirty="0">
                <a:latin typeface="APL385 Unicode" panose="020B0709000202000203" pitchFamily="49" charset="0"/>
              </a:rPr>
              <a:t>spice</a:t>
            </a:r>
            <a:r>
              <a:rPr lang="it-IT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'Anise' 'Basil' 'Chili' 'Dill' 'Epazote'</a:t>
            </a:r>
            <a:endParaRPr lang="en-GB" sz="20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fruit spice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Cherry  Date  Elderberry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Anise  Basil   Chili   Dill  Epazote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select (0 0 0 2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0 0 0 2 0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267657"/>
            <a:ext cx="7005527" cy="1057869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APL385 Unicode" panose="020B0709000202000203" pitchFamily="49" charset="0"/>
              </a:rPr>
              <a:t> Apple  Banana  Banana  Date  Dill  Dill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US" sz="2000" dirty="0">
                <a:latin typeface="APL385 Unicode" panose="020B0709000202000203" pitchFamily="49" charset="0"/>
              </a:rPr>
              <a:t>stuff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RANK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select/stuff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Representing a set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5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mask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1   0   0   1   0   1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1           4       6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</a:t>
            </a:r>
            <a:r>
              <a:rPr lang="en-US" sz="2000" dirty="0">
                <a:solidFill>
                  <a:prstClr val="black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mask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02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</a:t>
            </a:r>
            <a:r>
              <a:rPr lang="en-US" sz="2000" dirty="0">
                <a:solidFill>
                  <a:srgbClr val="FF0000"/>
                </a:solidFill>
                <a:latin typeface="APL385 Unicode" panose="020B0709000202000203" pitchFamily="49" charset="0"/>
              </a:rPr>
              <a:t>⍰   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≡⍸⍣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⊢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90A3-D0D2-E36C-631E-4E280C4F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AFE-349E-10A4-5E5B-54B92AB3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Can take a short left argument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365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← 0 20 40 60 80 100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values  ← 3 14 15 35 65 89 92 793</a:t>
            </a:r>
          </a:p>
          <a:p>
            <a:pPr marL="0" indent="0">
              <a:spcAft>
                <a:spcPts val="0"/>
              </a:spcAft>
              <a:buNone/>
            </a:pPr>
            <a:endParaRPr lang="en-GB" sz="2200" dirty="0"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5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← 0        20 40 60  80    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values  ← 3 14 15  35    65  89 92 793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</a:t>
            </a:r>
            <a:r>
              <a:rPr lang="en-GB" sz="2200" dirty="0" err="1">
                <a:latin typeface="APL385 Unicode" panose="020B0709000202000203" pitchFamily="49" charset="0"/>
              </a:rPr>
              <a:t>cutoffs</a:t>
            </a:r>
            <a:r>
              <a:rPr lang="en-GB" sz="2200" dirty="0">
                <a:latin typeface="APL385 Unicode" panose="020B0709000202000203" pitchFamily="49" charset="0"/>
              </a:rPr>
              <a:t> ⍸ values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1 1 1 2 4 5 5 6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      values⊂⍨1,¯2-/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cutoffs⍸values</a:t>
            </a:r>
            <a:endParaRPr lang="en-GB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┌───────┬──┬┬──┬─────┬───┐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│3 14 15│35││65│89 92│793│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└───────┴──┴┴──┴─────┴───┘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GB" sz="2200" dirty="0">
                <a:latin typeface="+mj-lt"/>
              </a:rPr>
              <a:t>Q: How else could we use bins to partition?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40C1C-9315-9504-4EA0-787F666ECD79}"/>
              </a:ext>
            </a:extLst>
          </p:cNvPr>
          <p:cNvCxnSpPr/>
          <p:nvPr/>
        </p:nvCxnSpPr>
        <p:spPr>
          <a:xfrm>
            <a:off x="3027218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A7A2E-7468-07EF-8E4E-871915983417}"/>
              </a:ext>
            </a:extLst>
          </p:cNvPr>
          <p:cNvCxnSpPr/>
          <p:nvPr/>
        </p:nvCxnSpPr>
        <p:spPr>
          <a:xfrm>
            <a:off x="4440383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265AC-716E-EB76-7DFD-717B75A96ED4}"/>
              </a:ext>
            </a:extLst>
          </p:cNvPr>
          <p:cNvCxnSpPr/>
          <p:nvPr/>
        </p:nvCxnSpPr>
        <p:spPr>
          <a:xfrm>
            <a:off x="5049982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3AEFF9-2A34-ADEF-8BB6-20D43D8CA1E9}"/>
              </a:ext>
            </a:extLst>
          </p:cNvPr>
          <p:cNvCxnSpPr/>
          <p:nvPr/>
        </p:nvCxnSpPr>
        <p:spPr>
          <a:xfrm>
            <a:off x="5527964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136DB9-EDC2-7831-BEE3-6F64346B456D}"/>
              </a:ext>
            </a:extLst>
          </p:cNvPr>
          <p:cNvCxnSpPr/>
          <p:nvPr/>
        </p:nvCxnSpPr>
        <p:spPr>
          <a:xfrm>
            <a:off x="6158346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1E3DF-9F5D-64F3-1C35-D9ECC8E75F2D}"/>
              </a:ext>
            </a:extLst>
          </p:cNvPr>
          <p:cNvCxnSpPr/>
          <p:nvPr/>
        </p:nvCxnSpPr>
        <p:spPr>
          <a:xfrm>
            <a:off x="7239000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3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53752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New	Improved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12493"/>
            <a:ext cx="4038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⍥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Over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⍤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Atop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latin typeface="APL385 Unicode" panose="020B0709000202000203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  <a:r>
              <a:rPr lang="en-US" dirty="0"/>
              <a:t>	Constant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  <a:r>
              <a:rPr lang="en-US" dirty="0"/>
              <a:t>	Unique mask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US" dirty="0"/>
              <a:t>	Case convert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US" dirty="0"/>
              <a:t>	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	Format 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	</a:t>
            </a:r>
            <a:r>
              <a:rPr lang="en-US" dirty="0"/>
              <a:t>Extended Attributes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12493"/>
            <a:ext cx="4038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JSON⊂</a:t>
            </a:r>
            <a:r>
              <a:rPr lang="en-US" dirty="0" err="1">
                <a:latin typeface="APL385 Unicode" panose="020B0709000202000203" pitchFamily="49" charset="0"/>
              </a:rPr>
              <a:t>tables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⎕R</a:t>
            </a:r>
            <a:r>
              <a:rPr lang="en-US" dirty="0"/>
              <a:t>/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S⍠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'Regex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⎕NPUT⍠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'NEOL'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latin typeface="APL385 Unicode" panose="020B0709000202000203" pitchFamily="49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↑[</a:t>
            </a:r>
            <a:r>
              <a:rPr lang="en-US" dirty="0">
                <a:latin typeface="APL385 Unicode" panose="020B0709000202000203" pitchFamily="49" charset="0"/>
              </a:rPr>
              <a:t>k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2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  <a:endParaRPr lang="en-US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LENGTH ERROR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1 1⊂'head' 'tail'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┌──────┬──────────────┐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│┌────┐│┌───┬───┬────┐│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││head│││</a:t>
            </a:r>
            <a:r>
              <a:rPr lang="en-GB" sz="2200" dirty="0" err="1">
                <a:latin typeface="APL385 Unicode" panose="020B0709000202000203" pitchFamily="49" charset="0"/>
              </a:rPr>
              <a:t>and│the│rest</a:t>
            </a:r>
            <a:r>
              <a:rPr lang="en-GB" sz="2200" dirty="0">
                <a:latin typeface="APL385 Unicode" panose="020B0709000202000203" pitchFamily="49" charset="0"/>
              </a:rPr>
              <a:t>││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│└────┘│└───┴───┴────┘│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└──────┴──────────────┘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4890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https://is.gd/jTKznr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78575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⎕ATX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12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Case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4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8CF0F-8ABF-4E9F-B61C-D64E68C7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Wait, what?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A9446-5DB9-417A-B632-F3C65C61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Uppercase: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Y	⇨	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¯1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228600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Big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←{</a:t>
            </a:r>
            <a:r>
              <a:rPr lang="it-IT" dirty="0">
                <a:latin typeface="APL385 Unicode" panose="020B0709000202000203" pitchFamily="49" charset="0"/>
              </a:rPr>
              <a:t>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b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</a:t>
            </a:r>
            <a:r>
              <a:rPr lang="it-IT" dirty="0">
                <a:latin typeface="APL385 Unicode" panose="020B0709000202000203" pitchFamily="49" charset="0"/>
              </a:rPr>
              <a:t> 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br>
              <a:rPr lang="it-IT" dirty="0"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70EF-CC82-4636-8E8F-3437B914CA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DOMAIN ERROR: Invalid right argument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819⌶'Hi'#(3J14 'PI')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+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3J¯14  PI  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hello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46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5405D-69DE-4656-B99D-F7505686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36535"/>
            <a:ext cx="8363272" cy="594066"/>
          </a:xfrm>
        </p:spPr>
        <p:txBody>
          <a:bodyPr/>
          <a:lstStyle/>
          <a:p>
            <a:pPr algn="ctr"/>
            <a:r>
              <a:rPr lang="en-GB" dirty="0"/>
              <a:t>Case Convert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B3CCA-3B5D-4C19-B234-632B4FC85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Monadic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Fold</a:t>
            </a:r>
          </a:p>
          <a:p>
            <a:pPr marL="0" indent="0" algn="ctr">
              <a:buNone/>
            </a:pPr>
            <a:r>
              <a:rPr lang="en-GB" dirty="0"/>
              <a:t>normalisation</a:t>
            </a:r>
            <a:br>
              <a:rPr lang="en-GB" dirty="0"/>
            </a:br>
            <a:r>
              <a:rPr lang="en-GB" dirty="0"/>
              <a:t>for machine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2A944-20D5-455F-B442-29292E94D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Dyadic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Map</a:t>
            </a:r>
          </a:p>
          <a:p>
            <a:pPr marL="0" indent="0" algn="ctr">
              <a:buNone/>
            </a:pPr>
            <a:r>
              <a:rPr lang="en-GB" dirty="0"/>
              <a:t>display form</a:t>
            </a:r>
            <a:br>
              <a:rPr lang="en-GB" dirty="0"/>
            </a:br>
            <a:r>
              <a:rPr lang="en-GB" dirty="0"/>
              <a:t>for human readers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33A704-BFA4-4D01-AC47-74829F9862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2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Folding: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698-3A03-46CE-8C8C-7D26A7B1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Orig UPPER">
            <a:extLst>
              <a:ext uri="{FF2B5EF4-FFF2-40B4-BE49-F238E27FC236}">
                <a16:creationId xmlns:a16="http://schemas.microsoft.com/office/drawing/2014/main" id="{C34282EF-4E9D-4AF7-A6E0-7E53806C2A2A}"/>
              </a:ext>
            </a:extLst>
          </p:cNvPr>
          <p:cNvSpPr/>
          <p:nvPr/>
        </p:nvSpPr>
        <p:spPr>
          <a:xfrm>
            <a:off x="181464" y="1671651"/>
            <a:ext cx="5560666" cy="1371600"/>
          </a:xfrm>
          <a:prstGeom prst="rect">
            <a:avLst/>
          </a:prstGeom>
          <a:blipFill dpi="0" rotWithShape="1">
            <a:blip r:embed="rId2"/>
            <a:srcRect/>
            <a:tile tx="0" ty="-381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6" name="lower">
            <a:extLst>
              <a:ext uri="{FF2B5EF4-FFF2-40B4-BE49-F238E27FC236}">
                <a16:creationId xmlns:a16="http://schemas.microsoft.com/office/drawing/2014/main" id="{DE2AF5E3-3EA7-4701-92F6-8A281DAED36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foldedCorner">
            <a:avLst/>
          </a:prstGeom>
          <a:blipFill dpi="0" rotWithShape="1">
            <a:blip r:embed="rId2"/>
            <a:srcRect/>
            <a:tile tx="0" ty="-14097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GB" sz="2400" dirty="0" err="1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  <a:endParaRPr lang="en-GB" sz="2400" dirty="0">
              <a:solidFill>
                <a:srgbClr val="494949"/>
              </a:solidFill>
              <a:effectLst>
                <a:glow rad="12700">
                  <a:schemeClr val="bg2">
                    <a:lumMod val="50000"/>
                    <a:alpha val="50000"/>
                  </a:schemeClr>
                </a:glow>
              </a:effectLst>
              <a:latin typeface="Sarabun" panose="00000500000000000000" pitchFamily="2" charset="-34"/>
              <a:cs typeface="Courier New" panose="02070309020205020404" pitchFamily="49" charset="0"/>
            </a:endParaRPr>
          </a:p>
        </p:txBody>
      </p:sp>
      <p:sp>
        <p:nvSpPr>
          <p:cNvPr id="8" name="Folded UPPER">
            <a:extLst>
              <a:ext uri="{FF2B5EF4-FFF2-40B4-BE49-F238E27FC236}">
                <a16:creationId xmlns:a16="http://schemas.microsoft.com/office/drawing/2014/main" id="{A5EE3E7D-9FBD-451C-AF36-B8A67CF7237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0" ty="-38100" sx="100000" sy="100000" flip="none" algn="tl"/>
          </a:blip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lvl="0"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7589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Mapping:</a:t>
            </a:r>
            <a:r>
              <a:rPr lang="en-GB" dirty="0">
                <a:latin typeface="APL385 Unicode" panose="020B0709000202000203" pitchFamily="49" charset="0"/>
              </a:rPr>
              <a:t> X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BFAC3FB-F6AD-4F63-8BB3-2AF30D0DB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709411"/>
              </p:ext>
            </p:extLst>
          </p:nvPr>
        </p:nvGraphicFramePr>
        <p:xfrm>
          <a:off x="296526" y="1255713"/>
          <a:ext cx="5486400" cy="3253497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34732256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709953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9412096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73993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44244087"/>
                    </a:ext>
                  </a:extLst>
                </a:gridCol>
              </a:tblGrid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Upper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Sarabun" panose="00000500000000000000" pitchFamily="2" charset="-34"/>
                        </a:rPr>
                        <a:t>Origin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¯1: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Lower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8626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546964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022749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1136707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D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59672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900041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983600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11659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8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Primitive operators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⍤ ⍥ ⍨</a:t>
            </a:r>
          </a:p>
          <a:p>
            <a:pPr marL="0" indent="0">
              <a:buNone/>
            </a:pPr>
            <a:r>
              <a:rPr lang="en-GB" dirty="0"/>
              <a:t>Primitive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⍸ ⊂</a:t>
            </a:r>
          </a:p>
          <a:p>
            <a:pPr marL="0" indent="0">
              <a:buNone/>
            </a:pPr>
            <a:r>
              <a:rPr lang="en-GB" dirty="0"/>
              <a:t>System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⎕R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⎕S ⎕ATX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594282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'Μωυσής'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2F6A451-479A-4B39-9688-D78944C9F408}"/>
              </a:ext>
            </a:extLst>
          </p:cNvPr>
          <p:cNvSpPr/>
          <p:nvPr/>
        </p:nvSpPr>
        <p:spPr>
          <a:xfrm>
            <a:off x="4752020" y="636535"/>
            <a:ext cx="2103120" cy="1371600"/>
          </a:xfrm>
          <a:prstGeom prst="wedgeEllipseCallout">
            <a:avLst>
              <a:gd name="adj1" fmla="val -76437"/>
              <a:gd name="adj2" fmla="val 617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"Moses" in Greek</a:t>
            </a:r>
          </a:p>
        </p:txBody>
      </p:sp>
    </p:spTree>
    <p:extLst>
      <p:ext uri="{BB962C8B-B14F-4D97-AF65-F5344CB8AC3E}">
        <p14:creationId xmlns:p14="http://schemas.microsoft.com/office/powerpoint/2010/main" val="7813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7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24035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STRA</a:t>
            </a:r>
            <a:r>
              <a:rPr lang="en-GB" sz="3000" dirty="0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>
                <a:latin typeface="APL385 Unicode" panose="020B0709000202000203" pitchFamily="49" charset="0"/>
              </a:rPr>
              <a:t>STRA</a:t>
            </a:r>
            <a:r>
              <a:rPr lang="en-GB" dirty="0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>
                <a:latin typeface="APL385 Unicode" panose="020B0709000202000203" pitchFamily="49" charset="0"/>
              </a:rPr>
              <a:t>E  </a:t>
            </a:r>
            <a:r>
              <a:rPr lang="en-GB" dirty="0" err="1">
                <a:latin typeface="APL385 Unicode" panose="020B0709000202000203" pitchFamily="49" charset="0"/>
              </a:rPr>
              <a:t>STRA</a:t>
            </a:r>
            <a:r>
              <a:rPr lang="en-GB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DC2D5E2-5E88-44E5-8905-05460559A2D9}"/>
              </a:ext>
            </a:extLst>
          </p:cNvPr>
          <p:cNvSpPr/>
          <p:nvPr/>
        </p:nvSpPr>
        <p:spPr>
          <a:xfrm>
            <a:off x="6237184" y="75025"/>
            <a:ext cx="2103120" cy="1371600"/>
          </a:xfrm>
          <a:prstGeom prst="wedgeEllipseCallout">
            <a:avLst>
              <a:gd name="adj1" fmla="val -61604"/>
              <a:gd name="adj2" fmla="val 4859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"Street" in German</a:t>
            </a:r>
          </a:p>
        </p:txBody>
      </p:sp>
    </p:spTree>
    <p:extLst>
      <p:ext uri="{BB962C8B-B14F-4D97-AF65-F5344CB8AC3E}">
        <p14:creationId xmlns:p14="http://schemas.microsoft.com/office/powerpoint/2010/main" val="36827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DF7-CF9C-4B11-863E-A6F2BF5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Would you ever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8E5-5F1A-4B95-99FB-3ED620CE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All-lowercase to generate URLs or hash-tags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 Μωυσής 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'#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ομωυσήςζει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GB" dirty="0">
              <a:solidFill>
                <a:srgbClr val="494949"/>
              </a:solidFill>
            </a:endParaRP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All-caps for display purposes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'Sale'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 A L E'</a:t>
            </a: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Title-case a heading…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	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2A45-754C-41E9-8DDD-2FFA5AA4AC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835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Date times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Is it Christmas Yet? – </a:t>
            </a:r>
            <a:r>
              <a:rPr lang="en-GB" b="1" dirty="0">
                <a:latin typeface="+mj-lt"/>
              </a:rPr>
              <a:t>Richard Smith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Dyalog '19</a:t>
            </a: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dyalog.tv/Dyalog19/?v=SVcNgQewYNY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6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Date-time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Timestamp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 number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Military time zone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8835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Timestamp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  <a:tab pos="8229600" algn="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month day… </a:t>
            </a:r>
            <a:r>
              <a:rPr lang="en-US" sz="2400" baseline="10000" dirty="0" err="1">
                <a:latin typeface="Sarabun" panose="00000500000000000000" pitchFamily="2" charset="-34"/>
              </a:rPr>
              <a:t>ms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2020 6 11 16 0 0 0	</a:t>
            </a:r>
            <a:r>
              <a:rPr lang="en-US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week weekday… µs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2020 24 4 16 0 0 0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951C8-DBC0-4646-BD26-4BAF1D23E648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687EF3-E4C9-44F4-9D7E-A5F8C8DCC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B2BE1-2B2B-4813-B87D-B5C0A409FA8E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BEC262-AE31-4D52-B62F-5FBD4C706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659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 number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days since 1899-12-31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43992.70833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seconds since 1970-01-01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1591894800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62864F-E8FD-AB43-32FD-380E09533544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9BBCF6-758A-E989-648A-96487DD01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909B5-8F53-2A3F-ACD8-D39EB46AFD83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9E2C-0059-E214-CDDF-F8288D02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19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546526"/>
            <a:ext cx="6005010" cy="45005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'Y'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/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'P'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'O'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'N'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'A'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	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'J'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local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'B'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'C'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'M'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E2954-C380-4BC0-94F0-931F58C18807}"/>
              </a:ext>
            </a:extLst>
          </p:cNvPr>
          <p:cNvGrpSpPr/>
          <p:nvPr/>
        </p:nvGrpSpPr>
        <p:grpSpPr>
          <a:xfrm>
            <a:off x="2591780" y="2801855"/>
            <a:ext cx="1025278" cy="369332"/>
            <a:chOff x="2591780" y="2801855"/>
            <a:chExt cx="1025278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A90D82-82A3-4703-B399-AFF0434FA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2D7F4-3F2A-468E-B2A3-ADCB9F006473}"/>
                </a:ext>
              </a:extLst>
            </p:cNvPr>
            <p:cNvSpPr txBox="1"/>
            <p:nvPr/>
          </p:nvSpPr>
          <p:spPr>
            <a:xfrm>
              <a:off x="2906815" y="2801855"/>
              <a:ext cx="39520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BST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E47F12-A663-491B-810D-1AC5B4C5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" name="MapR" descr="A close up of a map&#10;&#10;Description automatically generated">
            <a:extLst>
              <a:ext uri="{FF2B5EF4-FFF2-40B4-BE49-F238E27FC236}">
                <a16:creationId xmlns:a16="http://schemas.microsoft.com/office/drawing/2014/main" id="{E05878B6-9A1A-44D8-BA70-5E6BD5B8B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478420" y="468630"/>
            <a:ext cx="8783619" cy="4206240"/>
          </a:xfrm>
          <a:prstGeom prst="rect">
            <a:avLst/>
          </a:prstGeom>
        </p:spPr>
      </p:pic>
      <p:pic>
        <p:nvPicPr>
          <p:cNvPr id="11" name="MapL" descr="A close up of a map&#10;&#10;Description automatically generated">
            <a:extLst>
              <a:ext uri="{FF2B5EF4-FFF2-40B4-BE49-F238E27FC236}">
                <a16:creationId xmlns:a16="http://schemas.microsoft.com/office/drawing/2014/main" id="{F6B8EF0D-1E8E-40FC-A747-83FBD8BE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-8305199" y="468630"/>
            <a:ext cx="8783619" cy="4206240"/>
          </a:xfrm>
          <a:prstGeom prst="rect">
            <a:avLst/>
          </a:prstGeom>
        </p:spPr>
      </p:pic>
      <p:sp>
        <p:nvSpPr>
          <p:cNvPr id="12" name="ABC">
            <a:extLst>
              <a:ext uri="{FF2B5EF4-FFF2-40B4-BE49-F238E27FC236}">
                <a16:creationId xmlns:a16="http://schemas.microsoft.com/office/drawing/2014/main" id="{063E252F-7F27-4752-B55A-9E79695AEFEE}"/>
              </a:ext>
            </a:extLst>
          </p:cNvPr>
          <p:cNvSpPr txBox="1"/>
          <p:nvPr/>
        </p:nvSpPr>
        <p:spPr>
          <a:xfrm>
            <a:off x="-558570" y="2248585"/>
            <a:ext cx="10351150" cy="14371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3600" kern="0" spc="720" dirty="0">
                <a:latin typeface="APL385 Unicode" panose="020B0709000202000203" pitchFamily="49" charset="0"/>
              </a:rPr>
              <a:t>YXWVUTSRQPONZABCDEFGHIKLM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↑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J</a:t>
            </a:r>
            <a:endParaRPr lang="en-GB" sz="4000" kern="0" spc="720" dirty="0">
              <a:latin typeface="APL385 Unicode" panose="020B0709000202000203" pitchFamily="49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4114800" algn="ctr"/>
              </a:tabLst>
            </a:pPr>
            <a:r>
              <a:rPr lang="en-US" sz="3600" b="1" dirty="0">
                <a:latin typeface="Sarabun" panose="00000500000000000000" pitchFamily="2" charset="-34"/>
              </a:rPr>
              <a:t>	Military time zone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27453656"/>
              </p:ext>
            </p:extLst>
          </p:nvPr>
        </p:nvGraphicFramePr>
        <p:xfrm>
          <a:off x="323528" y="1694151"/>
          <a:ext cx="740910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3913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310979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2021984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 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(H 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 F ⍵)G(⍺ F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6BC-BE02-285D-31CC-1FDEEBDE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09661"/>
            <a:ext cx="8591872" cy="429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Function composition	</a:t>
            </a:r>
            <a:r>
              <a:rPr lang="en-GB" dirty="0" err="1"/>
              <a:t>apl.wiki</a:t>
            </a:r>
            <a:r>
              <a:rPr lang="en-GB" dirty="0"/>
              <a:t>/</a:t>
            </a:r>
            <a:r>
              <a:rPr lang="en-GB" dirty="0" err="1"/>
              <a:t>Function_composition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2EA0C-9CB9-CCE9-E0F7-4356344BEB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504EF1-E299-AAAC-8EF3-1816E82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5627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508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Time numbers	Timestamps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40053"/>
            <a:ext cx="4038600" cy="39345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US" sz="2000" dirty="0"/>
              <a:t>	</a:t>
            </a:r>
            <a:r>
              <a:rPr lang="en-US" sz="2000" b="1" dirty="0"/>
              <a:t>Dyalog day number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</a:t>
            </a:r>
            <a:r>
              <a:rPr lang="en-US" sz="2000" dirty="0"/>
              <a:t>	Dyalog component file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10</a:t>
            </a:r>
            <a:r>
              <a:rPr lang="en-US" sz="2000" dirty="0"/>
              <a:t>	J nanoseconds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11</a:t>
            </a:r>
            <a:r>
              <a:rPr lang="en-US" sz="2000" dirty="0"/>
              <a:t>	Shakti K milliseconds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12</a:t>
            </a:r>
            <a:r>
              <a:rPr lang="en-US" sz="2000" dirty="0"/>
              <a:t>	JavaScript/D/Q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13</a:t>
            </a:r>
            <a:r>
              <a:rPr lang="en-US" sz="2000" dirty="0"/>
              <a:t>	R </a:t>
            </a:r>
            <a:r>
              <a:rPr lang="en-US" sz="2000" dirty="0" err="1"/>
              <a:t>chron</a:t>
            </a:r>
            <a:r>
              <a:rPr lang="en-US" sz="2000" dirty="0"/>
              <a:t> format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en-US" sz="2000" dirty="0"/>
              <a:t>	Unix 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30</a:t>
            </a:r>
            <a:r>
              <a:rPr lang="en-US" sz="2000" dirty="0"/>
              <a:t>	MS-DOS date/time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31</a:t>
            </a:r>
            <a:r>
              <a:rPr lang="en-US" sz="2000" dirty="0"/>
              <a:t>	MS-Win32 FILETIME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 cetera ad </a:t>
            </a:r>
            <a:r>
              <a:rPr lang="en-US" sz="2000" dirty="0" err="1"/>
              <a:t>abundantiam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640053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b="1" dirty="0">
                <a:latin typeface="APL385 Unicode" panose="020B0709000202000203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b="1" dirty="0"/>
              <a:t>-style: year month… </a:t>
            </a:r>
            <a:r>
              <a:rPr lang="en-US" sz="2000" b="1" dirty="0" err="1"/>
              <a:t>ms</a:t>
            </a:r>
            <a:endParaRPr lang="en-US" sz="2000" b="1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¯2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µs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¯3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ns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¯10</a:t>
            </a:r>
            <a:r>
              <a:rPr lang="en-US" sz="2000" dirty="0"/>
              <a:t>	ISO year day hour min sec µs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¯11</a:t>
            </a:r>
            <a:r>
              <a:rPr lang="en-US" sz="2000" dirty="0"/>
              <a:t>	ISO year week weekday… µs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85025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245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108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>
                <a:ea typeface="+mj-ea"/>
                <a:cs typeface="+mj-cs"/>
              </a:rPr>
              <a:t>-style timestamp to Unix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2020 06 11  16 00 00 000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1900 02 29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92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251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Current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</a:t>
            </a:r>
            <a:r>
              <a:rPr lang="en-GB" b="1" dirty="0">
                <a:ea typeface="+mj-ea"/>
                <a:cs typeface="+mj-cs"/>
              </a:rPr>
              <a:t> UTC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+mj-ea"/>
                <a:cs typeface="+mj-cs"/>
              </a:rPr>
              <a:t>What time zone am I in?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     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3600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÷⍨-/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'JZ'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B181A-DD9B-46BB-8EFA-9A38F22AAB78}"/>
              </a:ext>
            </a:extLst>
          </p:cNvPr>
          <p:cNvGrpSpPr/>
          <p:nvPr/>
        </p:nvGrpSpPr>
        <p:grpSpPr>
          <a:xfrm>
            <a:off x="926595" y="4101920"/>
            <a:ext cx="1930905" cy="369332"/>
            <a:chOff x="926595" y="4142279"/>
            <a:chExt cx="193090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AC01DC-83C4-4B1F-8A57-C1F96F6BF6D0}"/>
                </a:ext>
              </a:extLst>
            </p:cNvPr>
            <p:cNvSpPr txBox="1"/>
            <p:nvPr/>
          </p:nvSpPr>
          <p:spPr>
            <a:xfrm>
              <a:off x="1241629" y="4142279"/>
              <a:ext cx="161587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WEST=UTC+1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0132D8-9F8E-4899-BF78-133848CFB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95" y="4312573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797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0231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two-element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Unix time to 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 timestamp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60 0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19000229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254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Black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 err="1">
                <a:latin typeface="APL385 Unicode" panose="020B0709000202000203" pitchFamily="49" charset="0"/>
              </a:rPr>
              <a:t>dyalogDateNumbers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>
                <a:latin typeface="APL385 Unicode" panose="020B0709000202000203" pitchFamily="49" charset="0"/>
              </a:rPr>
              <a:t>code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grpSp>
        <p:nvGrpSpPr>
          <p:cNvPr id="35" name=": RED">
            <a:extLst>
              <a:ext uri="{FF2B5EF4-FFF2-40B4-BE49-F238E27FC236}">
                <a16:creationId xmlns:a16="http://schemas.microsoft.com/office/drawing/2014/main" id="{1EF5E4F2-1C97-48A0-A6CD-8CA206E4D6D4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36" name="clock">
              <a:extLst>
                <a:ext uri="{FF2B5EF4-FFF2-40B4-BE49-F238E27FC236}">
                  <a16:creationId xmlns:a16="http://schemas.microsoft.com/office/drawing/2014/main" id="{9DBADE21-E998-40CE-962C-A7198161B4C9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37" name="1200">
              <a:extLst>
                <a:ext uri="{FF2B5EF4-FFF2-40B4-BE49-F238E27FC236}">
                  <a16:creationId xmlns:a16="http://schemas.microsoft.com/office/drawing/2014/main" id="{4A42D5FF-D98F-42BC-8002-94F867BB9971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12:00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38" name="DYALOG">
              <a:extLst>
                <a:ext uri="{FF2B5EF4-FFF2-40B4-BE49-F238E27FC236}">
                  <a16:creationId xmlns:a16="http://schemas.microsoft.com/office/drawing/2014/main" id="{12E9BFFA-115B-4E2E-BC80-A9576A706043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8DA09C1-4C89-4C42-8A66-4CA6195D23A5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F3CCA9E-FB21-4C3D-8982-DCC984BB65E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412D00B-C639-4164-BA6B-6C7333C8268B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418CC73-32C7-4890-B0FB-CAA1D38B28F8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435445B-3985-48E7-A5EC-A48C2B2C9AE3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CF1D3A6-D816-4E1C-81AF-D3D66C0E747E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45" name=": OFF">
            <a:extLst>
              <a:ext uri="{FF2B5EF4-FFF2-40B4-BE49-F238E27FC236}">
                <a16:creationId xmlns:a16="http://schemas.microsoft.com/office/drawing/2014/main" id="{A9A5CD38-10DC-442A-894B-7833EDB748AC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46" name="clock">
              <a:extLst>
                <a:ext uri="{FF2B5EF4-FFF2-40B4-BE49-F238E27FC236}">
                  <a16:creationId xmlns:a16="http://schemas.microsoft.com/office/drawing/2014/main" id="{3C9D02B1-E043-44E6-8AA8-C2B3452AA1AD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47" name="1200">
              <a:extLst>
                <a:ext uri="{FF2B5EF4-FFF2-40B4-BE49-F238E27FC236}">
                  <a16:creationId xmlns:a16="http://schemas.microsoft.com/office/drawing/2014/main" id="{64320FA4-9F1F-4826-87C1-E30B9152EB20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glow rad="101600">
                <a:schemeClr val="accent1">
                  <a:alpha val="40000"/>
                </a:schemeClr>
              </a:glow>
            </a:effectLst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</a:t>
              </a:r>
              <a:r>
                <a: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igital-7 Italic" panose="02000000000000000000" pitchFamily="2" charset="0"/>
                </a:rPr>
                <a:t>:</a:t>
              </a:r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48" name="DYALOG">
              <a:extLst>
                <a:ext uri="{FF2B5EF4-FFF2-40B4-BE49-F238E27FC236}">
                  <a16:creationId xmlns:a16="http://schemas.microsoft.com/office/drawing/2014/main" id="{7E099BAD-AA7A-437D-89C3-82C7B7BC8570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8254E4-A242-4871-A75E-8C90E02311CE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92A0479-04E6-498F-835A-7D226DB8F1A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E9E438-4332-4844-AC30-FB9E60E02CD2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F780A0F-0393-4AC6-89CB-FAB66C633580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7DA165-2365-4731-89EE-1DCCDF2983CB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91E316A-C117-4524-9B85-54B52F6D3F75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56" name="2s">
            <a:hlinkClick r:id="" action="ppaction://media"/>
            <a:extLst>
              <a:ext uri="{FF2B5EF4-FFF2-40B4-BE49-F238E27FC236}">
                <a16:creationId xmlns:a16="http://schemas.microsoft.com/office/drawing/2014/main" id="{DF4DF9B6-5C73-4FB4-AC79-52C12E02A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0"/>
                    <p14:bmk name="Bookmark 1" time="100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2210" y="3557597"/>
            <a:ext cx="487363" cy="487363"/>
          </a:xfrm>
          <a:prstGeom prst="rect">
            <a:avLst/>
          </a:prstGeom>
        </p:spPr>
      </p:pic>
      <p:sp>
        <p:nvSpPr>
          <p:cNvPr id="57" name="Content Fade">
            <a:extLst>
              <a:ext uri="{FF2B5EF4-FFF2-40B4-BE49-F238E27FC236}">
                <a16:creationId xmlns:a16="http://schemas.microsoft.com/office/drawing/2014/main" id="{DDB6EBA0-E3C1-41E9-837C-72C525317805}"/>
              </a:ext>
            </a:extLst>
          </p:cNvPr>
          <p:cNvSpPr txBox="1">
            <a:spLocks/>
          </p:cNvSpPr>
          <p:nvPr/>
        </p:nvSpPr>
        <p:spPr>
          <a:xfrm>
            <a:off x="323528" y="1446625"/>
            <a:ext cx="8363272" cy="314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b="1" dirty="0">
              <a:latin typeface="Sarabun" panose="00000500000000000000" pitchFamily="2" charset="-34"/>
              <a:ea typeface="+mj-ea"/>
              <a:cs typeface="+mj-cs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code 1 ⎕DT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dateTimes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pic>
        <p:nvPicPr>
          <p:cNvPr id="58" name="Wikipedia">
            <a:extLst>
              <a:ext uri="{FF2B5EF4-FFF2-40B4-BE49-F238E27FC236}">
                <a16:creationId xmlns:a16="http://schemas.microsoft.com/office/drawing/2014/main" id="{46657BE5-AD8B-4769-BB7C-710F76CDB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D4CDC27-BC52-4AB5-A76F-809AAD2B7708}"/>
              </a:ext>
            </a:extLst>
          </p:cNvPr>
          <p:cNvSpPr/>
          <p:nvPr/>
        </p:nvSpPr>
        <p:spPr>
          <a:xfrm>
            <a:off x="3356865" y="66711"/>
            <a:ext cx="1125125" cy="482168"/>
          </a:xfrm>
          <a:custGeom>
            <a:avLst/>
            <a:gdLst>
              <a:gd name="connsiteX0" fmla="*/ 0 w 1125125"/>
              <a:gd name="connsiteY0" fmla="*/ 241084 h 482168"/>
              <a:gd name="connsiteX1" fmla="*/ 562563 w 1125125"/>
              <a:gd name="connsiteY1" fmla="*/ 0 h 482168"/>
              <a:gd name="connsiteX2" fmla="*/ 1125126 w 1125125"/>
              <a:gd name="connsiteY2" fmla="*/ 241084 h 482168"/>
              <a:gd name="connsiteX3" fmla="*/ 562563 w 1125125"/>
              <a:gd name="connsiteY3" fmla="*/ 482168 h 482168"/>
              <a:gd name="connsiteX4" fmla="*/ 0 w 1125125"/>
              <a:gd name="connsiteY4" fmla="*/ 241084 h 48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125" h="482168" extrusionOk="0">
                <a:moveTo>
                  <a:pt x="0" y="241084"/>
                </a:moveTo>
                <a:cubicBezTo>
                  <a:pt x="-32296" y="88016"/>
                  <a:pt x="209801" y="15788"/>
                  <a:pt x="562563" y="0"/>
                </a:cubicBezTo>
                <a:cubicBezTo>
                  <a:pt x="900641" y="5765"/>
                  <a:pt x="1086033" y="109180"/>
                  <a:pt x="1125126" y="241084"/>
                </a:cubicBezTo>
                <a:cubicBezTo>
                  <a:pt x="1098134" y="400590"/>
                  <a:pt x="860518" y="552584"/>
                  <a:pt x="562563" y="482168"/>
                </a:cubicBezTo>
                <a:cubicBezTo>
                  <a:pt x="227527" y="468850"/>
                  <a:pt x="27277" y="387264"/>
                  <a:pt x="0" y="241084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hord 59">
            <a:extLst>
              <a:ext uri="{FF2B5EF4-FFF2-40B4-BE49-F238E27FC236}">
                <a16:creationId xmlns:a16="http://schemas.microsoft.com/office/drawing/2014/main" id="{D3532879-5EF3-4E2A-A1A1-C9D1AB98E1E0}"/>
              </a:ext>
            </a:extLst>
          </p:cNvPr>
          <p:cNvSpPr/>
          <p:nvPr/>
        </p:nvSpPr>
        <p:spPr>
          <a:xfrm>
            <a:off x="1736684" y="3021800"/>
            <a:ext cx="1125125" cy="2121700"/>
          </a:xfrm>
          <a:custGeom>
            <a:avLst/>
            <a:gdLst>
              <a:gd name="connsiteX0" fmla="*/ 1074851 w 1125125"/>
              <a:gd name="connsiteY0" fmla="*/ 1499209 h 2121700"/>
              <a:gd name="connsiteX1" fmla="*/ 144987 w 1125125"/>
              <a:gd name="connsiteY1" fmla="*/ 1771724 h 2121700"/>
              <a:gd name="connsiteX2" fmla="*/ 10528 w 1125125"/>
              <a:gd name="connsiteY2" fmla="*/ 856562 h 2121700"/>
              <a:gd name="connsiteX3" fmla="*/ 743074 w 1125125"/>
              <a:gd name="connsiteY3" fmla="*/ 56096 h 2121700"/>
              <a:gd name="connsiteX4" fmla="*/ 847031 w 1125125"/>
              <a:gd name="connsiteY4" fmla="*/ 508271 h 2121700"/>
              <a:gd name="connsiteX5" fmla="*/ 964259 w 1125125"/>
              <a:gd name="connsiteY5" fmla="*/ 1018171 h 2121700"/>
              <a:gd name="connsiteX6" fmla="*/ 1074851 w 1125125"/>
              <a:gd name="connsiteY6" fmla="*/ 1499209 h 21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125" h="2121700" extrusionOk="0">
                <a:moveTo>
                  <a:pt x="1074851" y="1499209"/>
                </a:moveTo>
                <a:cubicBezTo>
                  <a:pt x="870322" y="2172193"/>
                  <a:pt x="369036" y="2356754"/>
                  <a:pt x="144987" y="1771724"/>
                </a:cubicBezTo>
                <a:cubicBezTo>
                  <a:pt x="95365" y="1538199"/>
                  <a:pt x="-41554" y="1185097"/>
                  <a:pt x="10528" y="856562"/>
                </a:cubicBezTo>
                <a:cubicBezTo>
                  <a:pt x="47850" y="254394"/>
                  <a:pt x="406009" y="-68264"/>
                  <a:pt x="743074" y="56096"/>
                </a:cubicBezTo>
                <a:cubicBezTo>
                  <a:pt x="839459" y="243246"/>
                  <a:pt x="809572" y="405199"/>
                  <a:pt x="847031" y="508271"/>
                </a:cubicBezTo>
                <a:cubicBezTo>
                  <a:pt x="884490" y="611343"/>
                  <a:pt x="866615" y="822029"/>
                  <a:pt x="964259" y="1018171"/>
                </a:cubicBezTo>
                <a:cubicBezTo>
                  <a:pt x="1061903" y="1214313"/>
                  <a:pt x="981595" y="1348328"/>
                  <a:pt x="1074851" y="1499209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ord">
                    <a:avLst>
                      <a:gd name="adj1" fmla="val 2433191"/>
                      <a:gd name="adj2" fmla="val 168110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2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'YYYY-MM-DD'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49746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'MMM'	'JUN'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7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'_M'	' 6'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62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ru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</a:t>
            </a:r>
            <a:r>
              <a:rPr lang="az-Cyrl-AZ" dirty="0">
                <a:solidFill>
                  <a:srgbClr val="494949"/>
                </a:solidFill>
                <a:latin typeface="APL385 Unicode" panose="020B0709000202000203" pitchFamily="49" charset="0"/>
              </a:rPr>
              <a:t>ИЮНЬ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fr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'JUIN'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13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077560719"/>
              </p:ext>
            </p:extLst>
          </p:nvPr>
        </p:nvGraphicFramePr>
        <p:xfrm>
          <a:off x="323528" y="814388"/>
          <a:ext cx="57794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2981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15291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44782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r>
              <a:rPr lang="en-GB" dirty="0"/>
              <a:t>Pre-process same argument</a:t>
            </a:r>
          </a:p>
          <a:p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∘&lt;⍛/</a:t>
            </a:r>
            <a:r>
              <a:rPr lang="en-GB" dirty="0">
                <a:latin typeface="APL385 Unicode" panose="020B0709000202000203" pitchFamily="49" charset="0"/>
              </a:rPr>
              <a:t>values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A0162AF-1143-E89D-AE98-64914CF1A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40302"/>
            <a:ext cx="1947379" cy="165648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3B4B94A-F074-355A-2ED9-71D7185FFC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2096798"/>
            <a:ext cx="1947379" cy="1656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7B9DE-5A4B-A589-A8CC-A43D0311221B}"/>
              </a:ext>
            </a:extLst>
          </p:cNvPr>
          <p:cNvSpPr txBox="1"/>
          <p:nvPr/>
        </p:nvSpPr>
        <p:spPr>
          <a:xfrm>
            <a:off x="1863438" y="20577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L385 Unicode" panose="020B0709000202000203" pitchFamily="49" charset="0"/>
              </a:rPr>
              <a:t>G∘F⍨</a:t>
            </a:r>
          </a:p>
        </p:txBody>
      </p:sp>
    </p:spTree>
    <p:extLst>
      <p:ext uri="{BB962C8B-B14F-4D97-AF65-F5344CB8AC3E}">
        <p14:creationId xmlns:p14="http://schemas.microsoft.com/office/powerpoint/2010/main" val="2990582074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144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054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'_mmm'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71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'1er'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0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__da__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'1.'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'11.'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112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12/24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:mm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'h'	'16'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't'	'4'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 pp'	'4 pm'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tPP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'4PM'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613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  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YYYY "at"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hh:mm:ss.fff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PL385 Unicode" panose="020B0709000202000203" pitchFamily="49" charset="0"/>
              </a:rPr>
              <a:t>11th June 2020 at 16:00:00.000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'__da__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Dddd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, D. 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"''"YY'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Torsdag</a:t>
            </a:r>
            <a:r>
              <a:rPr lang="en-GB" dirty="0">
                <a:latin typeface="APL385 Unicode" panose="020B0709000202000203" pitchFamily="49" charset="0"/>
              </a:rPr>
              <a:t>, 11. </a:t>
            </a:r>
            <a:r>
              <a:rPr lang="en-GB" dirty="0" err="1">
                <a:latin typeface="APL385 Unicode" panose="020B0709000202000203" pitchFamily="49" charset="0"/>
              </a:rPr>
              <a:t>juni</a:t>
            </a:r>
            <a:r>
              <a:rPr lang="en-GB" dirty="0">
                <a:latin typeface="APL385 Unicode" panose="020B0709000202000203" pitchFamily="49" charset="0"/>
              </a:rPr>
              <a:t> '20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'%ISO%'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2020-06-11T16:00:00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050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⊂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tables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9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>
                <a:latin typeface="Titillium Web" panose="00000500000000000000" pitchFamily="2" charset="0"/>
              </a:rPr>
              <a:t>Converting rank&gt;1 arrays to JSON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no need for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↑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and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pre/post-processing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387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</a:t>
            </a:r>
            <a:r>
              <a:rPr lang="en-GB" sz="2400" dirty="0">
                <a:latin typeface="APL385 Unicode" panose="020B0709000202000203" pitchFamily="49" charset="0"/>
              </a:rPr>
              <a:t>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≢⍥,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	+/⍥≢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F6631CC-DA60-96CC-1F05-7686F7E16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901693"/>
              </p:ext>
            </p:extLst>
          </p:nvPr>
        </p:nvGraphicFramePr>
        <p:xfrm>
          <a:off x="323528" y="799318"/>
          <a:ext cx="6268638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1634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09183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710745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00707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87" y="221159"/>
            <a:ext cx="1947381" cy="165648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877645"/>
            <a:ext cx="1991277" cy="16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638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[[1,2,3],[4,5,6]]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01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72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⎕JSON↓↓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[[[1,2,3,4],[5,6,7,8],[9,10,11,12]],[[13,14,15,16]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5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600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>
                <a:latin typeface="APL385 Unicode" panose="020B0709000202000203" pitchFamily="49" charset="0"/>
              </a:rPr>
              <a:t>      </a:t>
            </a:r>
            <a:endParaRPr lang="en-GB" sz="24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│0 1 2│abc│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│3 4 5│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6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item "data[1]"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of </a:t>
            </a:r>
            <a:r>
              <a:rPr lang="en-GB" sz="2400" dirty="0" err="1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thent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 c</a:t>
            </a:r>
            <a:r>
              <a:rPr lang="en-GB" sz="2400" dirty="0">
                <a:latin typeface="APL385 Unicode" panose="020B0709000202000203" pitchFamily="49" charset="0"/>
              </a:rPr>
              <a:t>      ⎕JSON{0=≡⍵:⍵ ⋄ 1&lt;≢⍴⍵:∇↓⍵ ⋄ ∇¨⍵}ns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000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{"data":[[[1,2,3],[4,5,6]],"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"]}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5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⍣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37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JSON for Humans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sz="36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5E1BE5-962E-4F7D-9FB9-5D0D0CE29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107" y="1437100"/>
            <a:ext cx="1877786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5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9385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1765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"\v"],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918FC-2EA3-4ED3-8B05-AF983B2E3501}"/>
              </a:ext>
            </a:extLst>
          </p:cNvPr>
          <p:cNvSpPr/>
          <p:nvPr/>
        </p:nvSpPr>
        <p:spPr>
          <a:xfrm>
            <a:off x="396060" y="104158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5C76AD-C8E0-4566-8AD1-EE087FDB42C9}"/>
              </a:ext>
            </a:extLst>
          </p:cNvPr>
          <p:cNvSpPr/>
          <p:nvPr/>
        </p:nvSpPr>
        <p:spPr>
          <a:xfrm>
            <a:off x="1396303" y="1047744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656565" y="1314867"/>
            <a:ext cx="73152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(⌊÷)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5 2 3.2 8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 ≡ +/⍥≢) </a:t>
            </a:r>
            <a:r>
              <a:rPr lang="en-GB" dirty="0">
                <a:solidFill>
                  <a:srgbClr val="3B475E"/>
                </a:solidFill>
                <a:latin typeface="APL385 Unicode" panose="020B0709000202000203" pitchFamily="49" charset="0"/>
              </a:rPr>
              <a:t>'ABCD'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440" y="2079716"/>
            <a:ext cx="1991277" cy="1692849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682A681-6619-5F25-2E64-CCDEAEA9A36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569911340"/>
              </p:ext>
            </p:extLst>
          </p:nvPr>
        </p:nvGraphicFramePr>
        <p:xfrm>
          <a:off x="323528" y="799318"/>
          <a:ext cx="590310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90758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(F⍵)G(H⍵)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(⍺F⍵)G(⍺H⍵)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36" y="267947"/>
            <a:ext cx="1947381" cy="16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0147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0147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// memory limit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2392794" y="1311610"/>
            <a:ext cx="82296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8611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8623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8623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1640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F26004-67E4-40E6-AA24-62B7F67A9586}"/>
              </a:ext>
            </a:extLst>
          </p:cNvPr>
          <p:cNvSpPr/>
          <p:nvPr/>
        </p:nvSpPr>
        <p:spPr>
          <a:xfrm>
            <a:off x="1957420" y="185167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76FB62-7A00-4201-8AB2-CF607D52D3D5}"/>
              </a:ext>
            </a:extLst>
          </p:cNvPr>
          <p:cNvSpPr/>
          <p:nvPr/>
        </p:nvSpPr>
        <p:spPr>
          <a:xfrm>
            <a:off x="2889750" y="2346725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31959"/>
            <a:ext cx="4410491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"FNAME": "[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31959"/>
            <a:ext cx="4244280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FNAME: '[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56804-1002-4065-840F-61A8AD316050}"/>
              </a:ext>
            </a:extLst>
          </p:cNvPr>
          <p:cNvSpPr/>
          <p:nvPr/>
        </p:nvSpPr>
        <p:spPr>
          <a:xfrm>
            <a:off x="3401870" y="2386996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76A35-CFF2-4391-B915-07A3979582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1A8BC-D41F-5426-E6B7-0F9FBE8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071"/>
            <a:ext cx="9144000" cy="26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0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953192"/>
            <a:ext cx="8477573" cy="3553773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 ←⍉⍪ 'Day' '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⎕←table⍪←3 2⍴'Monday' 1000 'Wednesday' 324 'Friday' 52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┌─────────┬────┐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│Monday   │1000│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│Wednesday│324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│Friday   │52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└─────────┴────┘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EEEF23-6F76-2B01-BD1E-A9747B53003A}"/>
              </a:ext>
            </a:extLst>
          </p:cNvPr>
          <p:cNvSpPr txBox="1">
            <a:spLocks/>
          </p:cNvSpPr>
          <p:nvPr/>
        </p:nvSpPr>
        <p:spPr>
          <a:xfrm>
            <a:off x="2891467" y="1633803"/>
            <a:ext cx="57724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 dirty="0" smtClean="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⎕JSON⍠'Compact'0⊂2,⊂table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[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"Monday",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1000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"Wednesday",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324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"Friday",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52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92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</a:t>
            </a:r>
            <a:r>
              <a:rPr lang="en-US" dirty="0"/>
              <a:t> in preference to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⎕NC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⎕NR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⎕SIZE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⎕SRC</a:t>
            </a:r>
            <a:r>
              <a:rPr lang="en-US" dirty="0"/>
              <a:t> (and some of the functionality of 5179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GB" dirty="0"/>
              <a:t>Press F1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29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50 – 62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Information about source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Verbatim source: code kept as-typed with </a:t>
            </a:r>
            <a:r>
              <a:rPr lang="en-GB" dirty="0">
                <a:latin typeface="APL385 Unicode" panose="020B0709000202000203" pitchFamily="49" charset="0"/>
              </a:rPr>
              <a:t>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⎕FIX</a:t>
            </a:r>
            <a:r>
              <a:rPr lang="en-GB" dirty="0">
                <a:latin typeface="+mj-lt"/>
              </a:rPr>
              <a:t> and </a:t>
            </a:r>
            <a:r>
              <a:rPr lang="en-GB" dirty="0">
                <a:latin typeface="APL385 Unicode" panose="020B0709000202000203" pitchFamily="49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69337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https://is.gd/Y4IEaK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95036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https://is.gd/IeDpNu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Exercises</a:t>
            </a:r>
          </a:p>
        </p:txBody>
      </p:sp>
    </p:spTree>
    <p:extLst>
      <p:ext uri="{BB962C8B-B14F-4D97-AF65-F5344CB8AC3E}">
        <p14:creationId xmlns:p14="http://schemas.microsoft.com/office/powerpoint/2010/main" val="160116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10676</TotalTime>
  <Words>4085</Words>
  <Application>Microsoft Office PowerPoint</Application>
  <PresentationFormat>On-screen Show (16:9)</PresentationFormat>
  <Paragraphs>844</Paragraphs>
  <Slides>98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Wingdings 2</vt:lpstr>
      <vt:lpstr>APL385 Unicode</vt:lpstr>
      <vt:lpstr>Consolas</vt:lpstr>
      <vt:lpstr>Calibri</vt:lpstr>
      <vt:lpstr>MV Boli</vt:lpstr>
      <vt:lpstr>Wingdings</vt:lpstr>
      <vt:lpstr>Courier New</vt:lpstr>
      <vt:lpstr>Arial</vt:lpstr>
      <vt:lpstr>Titillium Web</vt:lpstr>
      <vt:lpstr>Sarabun</vt:lpstr>
      <vt:lpstr>Digital-7 Italic</vt:lpstr>
      <vt:lpstr>Office Theme</vt:lpstr>
      <vt:lpstr>Recent Language Features</vt:lpstr>
      <vt:lpstr>PowerPoint Presentation</vt:lpstr>
      <vt:lpstr>Dyalog version 18 language features</vt:lpstr>
      <vt:lpstr>New Improved</vt:lpstr>
      <vt:lpstr>Dyalog version 18 language features</vt:lpstr>
      <vt:lpstr>Primitive operators</vt:lpstr>
      <vt:lpstr>PowerPoint Presentation</vt:lpstr>
      <vt:lpstr>PowerPoint Presentation</vt:lpstr>
      <vt:lpstr>PowerPoint Presentation</vt:lpstr>
      <vt:lpstr>Primitive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Primitive Functions</vt:lpstr>
      <vt:lpstr>Unique mask ≠⍵ a.k.a. nub-sieve</vt:lpstr>
      <vt:lpstr>Why, though?</vt:lpstr>
      <vt:lpstr>⍋Y vs Sort Y</vt:lpstr>
      <vt:lpstr>≠Y vs ∪Y</vt:lpstr>
      <vt:lpstr>Where ⍸⍵</vt:lpstr>
      <vt:lpstr>History</vt:lpstr>
      <vt:lpstr>History</vt:lpstr>
      <vt:lpstr>PowerPoint Presentation</vt:lpstr>
      <vt:lpstr>Use case: selection</vt:lpstr>
      <vt:lpstr>Use case: selection</vt:lpstr>
      <vt:lpstr>Use case: multi-selection</vt:lpstr>
      <vt:lpstr>Use case: multi-selection</vt:lpstr>
      <vt:lpstr>Use case: multi-dimensional selection</vt:lpstr>
      <vt:lpstr>Use case: multi-dimensional selection</vt:lpstr>
      <vt:lpstr>PowerPoint Presentation</vt:lpstr>
      <vt:lpstr>Use case: Representing a set</vt:lpstr>
      <vt:lpstr>Use case: Representing a multi-set</vt:lpstr>
      <vt:lpstr>Use case: Representing a multi-set</vt:lpstr>
      <vt:lpstr>Partitioned enclose ⍺⊂⍵</vt:lpstr>
      <vt:lpstr>PowerPoint Presentation</vt:lpstr>
      <vt:lpstr>PowerPoint Presentation</vt:lpstr>
      <vt:lpstr>PowerPoint Presentation</vt:lpstr>
      <vt:lpstr>Exercises</vt:lpstr>
      <vt:lpstr>System Functions</vt:lpstr>
      <vt:lpstr>Case Convert  ⎕C</vt:lpstr>
      <vt:lpstr>Wait, what?</vt:lpstr>
      <vt:lpstr>Pain without gain?</vt:lpstr>
      <vt:lpstr>Pain without gain?</vt:lpstr>
      <vt:lpstr>Case Convert</vt:lpstr>
      <vt:lpstr>Case Folding: ⎕C Y</vt:lpstr>
      <vt:lpstr>Case Mapping: X ⎕C Y</vt:lpstr>
      <vt:lpstr>Folding vs Mapping</vt:lpstr>
      <vt:lpstr>Folding vs Mapping</vt:lpstr>
      <vt:lpstr>Folding vs Mapping</vt:lpstr>
      <vt:lpstr>Folding vs Mapping</vt:lpstr>
      <vt:lpstr>Would you ever map?</vt:lpstr>
      <vt:lpstr>Date times  ⎕DT</vt:lpstr>
      <vt:lpstr>PowerPoint Presentation</vt:lpstr>
      <vt:lpstr>PowerPoint Presentation</vt:lpstr>
      <vt:lpstr>PowerPoint Presentation</vt:lpstr>
      <vt:lpstr>PowerPoint Presentation</vt:lpstr>
      <vt:lpstr>Time numbers Timestamps</vt:lpstr>
      <vt:lpstr>⎕DT syntax</vt:lpstr>
      <vt:lpstr>⎕DT syntax: one-element left argument</vt:lpstr>
      <vt:lpstr>⎕DT syntax: one-element left argument</vt:lpstr>
      <vt:lpstr>⎕DT syntax: two-element left argument</vt:lpstr>
      <vt:lpstr>1200⌶ syntax</vt:lpstr>
      <vt:lpstr>1200⌶ syntax</vt:lpstr>
      <vt:lpstr>1200⌶ syntax: patterns</vt:lpstr>
      <vt:lpstr>1200⌶ syntax: numbers</vt:lpstr>
      <vt:lpstr>1200⌶ syntax: names</vt:lpstr>
      <vt:lpstr>1200⌶ syntax: names</vt:lpstr>
      <vt:lpstr>1200⌶ syntax: names</vt:lpstr>
      <vt:lpstr>1200⌶ syntax: names</vt:lpstr>
      <vt:lpstr>1200⌶ syntax: ordinals</vt:lpstr>
      <vt:lpstr>1200⌶ syntax: ordinals</vt:lpstr>
      <vt:lpstr>1200⌶ syntax: 12/24 hours</vt:lpstr>
      <vt:lpstr>1200⌶ examples</vt:lpstr>
      <vt:lpstr>JSON Convert  ⎕JSON</vt:lpstr>
      <vt:lpstr>PowerPoint Presentation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Try this!</vt:lpstr>
      <vt:lpstr>Try this!</vt:lpstr>
      <vt:lpstr>PowerPoint Presentation</vt:lpstr>
      <vt:lpstr>`</vt:lpstr>
      <vt:lpstr>`</vt:lpstr>
      <vt:lpstr>`</vt:lpstr>
      <vt:lpstr>PowerPoint Presentation</vt:lpstr>
      <vt:lpstr>JSON Tables  ⎕JSON</vt:lpstr>
      <vt:lpstr>JSON Tables  ⎕JSON</vt:lpstr>
      <vt:lpstr>Extended Attributes  ⎕ATX</vt:lpstr>
      <vt:lpstr>Extended Attributes  ⎕ATX</vt:lpstr>
      <vt:lpstr>Exercises</vt:lpstr>
      <vt:lpstr>More Exercises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Richard Park</cp:lastModifiedBy>
  <cp:revision>326</cp:revision>
  <dcterms:created xsi:type="dcterms:W3CDTF">2019-07-25T11:46:05Z</dcterms:created>
  <dcterms:modified xsi:type="dcterms:W3CDTF">2022-10-07T07:21:32Z</dcterms:modified>
</cp:coreProperties>
</file>